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sldIdLst>
    <p:sldId id="256" r:id="rId2"/>
    <p:sldId id="277" r:id="rId3"/>
    <p:sldId id="262" r:id="rId4"/>
    <p:sldId id="263" r:id="rId5"/>
    <p:sldId id="264" r:id="rId6"/>
    <p:sldId id="265" r:id="rId7"/>
    <p:sldId id="266" r:id="rId8"/>
    <p:sldId id="279" r:id="rId9"/>
    <p:sldId id="275" r:id="rId10"/>
    <p:sldId id="257" r:id="rId11"/>
    <p:sldId id="273" r:id="rId12"/>
    <p:sldId id="258" r:id="rId13"/>
    <p:sldId id="281" r:id="rId14"/>
    <p:sldId id="282" r:id="rId15"/>
    <p:sldId id="270" r:id="rId16"/>
    <p:sldId id="259" r:id="rId17"/>
    <p:sldId id="269" r:id="rId18"/>
    <p:sldId id="271" r:id="rId19"/>
    <p:sldId id="276" r:id="rId20"/>
    <p:sldId id="278" r:id="rId21"/>
    <p:sldId id="272" r:id="rId22"/>
    <p:sldId id="260" r:id="rId23"/>
    <p:sldId id="268" r:id="rId24"/>
    <p:sldId id="267" r:id="rId25"/>
    <p:sldId id="280" r:id="rId26"/>
    <p:sldId id="26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7550B-3600-4803-BD29-3EF96BBA710E}" v="402" dt="2023-03-10T22:51:08.016"/>
    <p1510:client id="{0A242F5D-2D48-4387-A5A3-CC27015C0718}" v="15" dt="2023-03-10T23:51:57.513"/>
    <p1510:client id="{0B626C9D-AD1F-4184-89BC-5091E59B8291}" v="120" dt="2023-03-10T21:17:35.374"/>
    <p1510:client id="{146D6EC0-8352-4A04-9C27-AF55F8E0068D}" v="9" dt="2023-03-10T23:21:34.343"/>
    <p1510:client id="{47094FEF-3A66-47F2-89F5-2FAED8FC82FA}" v="85" dt="2023-03-10T20:57:12.609"/>
    <p1510:client id="{63A45995-4325-469A-9AC3-4FF594095318}" v="362" dt="2023-03-10T22:49:04.324"/>
    <p1510:client id="{65CFEDBA-B5AB-4277-B859-33C5898D9572}" v="6" dt="2023-03-14T00:27:38.950"/>
    <p1510:client id="{670549BB-C00C-43A1-9F11-0CB2FC24B0D0}" v="20" dt="2023-03-10T23:00:12.371"/>
    <p1510:client id="{9025FDB2-48AA-4608-BC4B-6505758746E9}" v="6" dt="2023-03-10T21:00:11.022"/>
    <p1510:client id="{917F891A-7404-49E7-ABFA-0D6AE76B26BD}" v="100" dt="2023-03-11T00:13:50.702"/>
    <p1510:client id="{B25271B7-3ED5-405D-8DAF-E021B5D55BCA}" v="99" dt="2023-03-10T21:45:27.196"/>
    <p1510:client id="{C860B18E-7E54-41F3-9039-5E391050C8B5}" v="18" dt="2023-03-10T23:12:16.493"/>
    <p1510:client id="{D7E9E382-C780-4089-B773-FB43E8FEBB7E}" v="16" dt="2023-03-10T20:47:30.933"/>
    <p1510:client id="{DE1B3C8D-A5F1-4A2A-8CBB-6EC592ADF9B7}" v="34" dt="2023-03-10T23:30:34.437"/>
    <p1510:client id="{E2C53CB4-CA32-4C84-861D-89B6C241DA47}" v="44" dt="2023-03-10T20:46:04.965"/>
    <p1510:client id="{FAFD3580-1ADC-4404-A543-03E458D66891}" v="153" dt="2023-03-11T00:01:08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H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29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48273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8966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6334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6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7495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0793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306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5088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9670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HK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2784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7614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E762-8CD0-85E4-FE9A-A55288507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6932" y="374375"/>
            <a:ext cx="9966960" cy="2926080"/>
          </a:xfrm>
        </p:spPr>
        <p:txBody>
          <a:bodyPr>
            <a:normAutofit/>
          </a:bodyPr>
          <a:lstStyle/>
          <a:p>
            <a:r>
              <a:rPr lang="en-CA" altLang="zh-HK" sz="3600" i="0" dirty="0">
                <a:solidFill>
                  <a:schemeClr val="bg1"/>
                </a:solidFill>
                <a:effectLst/>
                <a:latin typeface="Calibri"/>
                <a:ea typeface="新細明體"/>
                <a:cs typeface="Arial"/>
              </a:rPr>
              <a:t>AIDI1012 - 23W AI Robotics and Automation</a:t>
            </a:r>
            <a:br>
              <a:rPr lang="en-CA" altLang="zh-HK" b="1" i="0" dirty="0">
                <a:effectLst/>
                <a:latin typeface="inherit"/>
              </a:rPr>
            </a:br>
            <a:r>
              <a:rPr lang="en-US" altLang="zh-HK" sz="8000" b="1" dirty="0">
                <a:latin typeface="Calibri"/>
                <a:ea typeface="新細明體"/>
                <a:cs typeface="Arial"/>
              </a:rPr>
              <a:t>Assignment 2</a:t>
            </a:r>
            <a:endParaRPr lang="zh-HK" altLang="en-US" sz="8000" b="1" dirty="0">
              <a:latin typeface="Calibri"/>
              <a:ea typeface="新細明體"/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88CB0-9AF9-DA6C-4AAE-C53AD2590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4187" y="4450290"/>
            <a:ext cx="3741182" cy="20866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>
                <a:latin typeface="Arial"/>
                <a:cs typeface="Times New Roman"/>
              </a:rPr>
              <a:t>       Shivani Bajaj(</a:t>
            </a:r>
            <a:r>
              <a:rPr lang="en-CN" sz="1400" dirty="0">
                <a:latin typeface="Arial"/>
                <a:cs typeface="Times New Roman"/>
              </a:rPr>
              <a:t>200527764)         </a:t>
            </a:r>
            <a:endParaRPr lang="en-US" sz="1400">
              <a:latin typeface="Arial"/>
              <a:cs typeface="Times New Roman"/>
            </a:endParaRPr>
          </a:p>
          <a:p>
            <a:r>
              <a:rPr lang="en-US" altLang="zh-HK" sz="1400" dirty="0">
                <a:latin typeface="Arial"/>
                <a:ea typeface="新細明體"/>
                <a:cs typeface="Times New Roman"/>
              </a:rPr>
              <a:t>Cheuk Ying Iu(200514612)</a:t>
            </a:r>
          </a:p>
          <a:p>
            <a:r>
              <a:rPr lang="en-US" altLang="zh-HK" sz="1400" dirty="0" err="1">
                <a:latin typeface="Arial"/>
                <a:ea typeface="新細明體"/>
                <a:cs typeface="Times New Roman"/>
              </a:rPr>
              <a:t>Fangji</a:t>
            </a:r>
            <a:r>
              <a:rPr lang="en-US" altLang="zh-HK" sz="1400" dirty="0">
                <a:latin typeface="Arial"/>
                <a:ea typeface="新細明體"/>
                <a:cs typeface="Times New Roman"/>
              </a:rPr>
              <a:t> Chen(200520598)</a:t>
            </a:r>
          </a:p>
          <a:p>
            <a:r>
              <a:rPr lang="en-US" altLang="zh-HK" sz="1400" dirty="0">
                <a:latin typeface="Arial"/>
                <a:ea typeface="新細明體"/>
                <a:cs typeface="Times New Roman"/>
              </a:rPr>
              <a:t>Ayesha Siddiqa(200502171)</a:t>
            </a:r>
            <a:endParaRPr lang="en-US" altLang="zh-HK" sz="1400">
              <a:latin typeface="Arial"/>
              <a:ea typeface="新細明體"/>
              <a:cs typeface="Times New Roman" panose="02020603050405020304" pitchFamily="18" charset="0"/>
            </a:endParaRPr>
          </a:p>
          <a:p>
            <a:r>
              <a:rPr lang="en-US" altLang="zh-HK" sz="1400" dirty="0" err="1">
                <a:latin typeface="Arial"/>
                <a:ea typeface="新細明體"/>
                <a:cs typeface="Times New Roman"/>
              </a:rPr>
              <a:t>Taekeon</a:t>
            </a:r>
            <a:r>
              <a:rPr lang="en-US" altLang="zh-HK" sz="1400" dirty="0">
                <a:latin typeface="Arial"/>
                <a:ea typeface="新細明體"/>
                <a:cs typeface="Times New Roman"/>
              </a:rPr>
              <a:t> Kim(200452564)</a:t>
            </a:r>
          </a:p>
          <a:p>
            <a:pPr algn="l"/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530B187-9B6A-F5F1-036C-E5FC9A31C69B}"/>
              </a:ext>
            </a:extLst>
          </p:cNvPr>
          <p:cNvSpPr txBox="1">
            <a:spLocks/>
          </p:cNvSpPr>
          <p:nvPr/>
        </p:nvSpPr>
        <p:spPr>
          <a:xfrm>
            <a:off x="5959234" y="4452436"/>
            <a:ext cx="3741182" cy="1727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1400" dirty="0">
                <a:latin typeface="Arial"/>
                <a:ea typeface="新細明體"/>
                <a:cs typeface="Times New Roman"/>
              </a:rPr>
              <a:t>Shivansh Setia(200511522)</a:t>
            </a:r>
            <a:endParaRPr lang="en-US" sz="1400">
              <a:latin typeface="Arial"/>
              <a:ea typeface="新細明體"/>
              <a:cs typeface="Times New Roman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Harshal Shashikant </a:t>
            </a:r>
            <a:r>
              <a:rPr lang="en-US" sz="1400" dirty="0" err="1">
                <a:latin typeface="Arial"/>
                <a:ea typeface="新細明體"/>
                <a:cs typeface="Times New Roman"/>
              </a:rPr>
              <a:t>Bhasgauri</a:t>
            </a:r>
            <a:r>
              <a:rPr lang="en-US" sz="1400" dirty="0">
                <a:latin typeface="Arial"/>
                <a:ea typeface="新細明體"/>
                <a:cs typeface="Times New Roman"/>
              </a:rPr>
              <a:t>(200499159)</a:t>
            </a:r>
            <a:endParaRPr lang="en-US" sz="1400">
              <a:latin typeface="Arial"/>
              <a:ea typeface="+mn-lt"/>
              <a:cs typeface="+mn-lt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Hamza </a:t>
            </a:r>
            <a:r>
              <a:rPr lang="en-US" sz="1400" dirty="0" err="1">
                <a:latin typeface="Arial"/>
                <a:ea typeface="新細明體"/>
                <a:cs typeface="Times New Roman"/>
              </a:rPr>
              <a:t>Kadodia</a:t>
            </a:r>
            <a:r>
              <a:rPr lang="en-US" sz="1400" dirty="0">
                <a:latin typeface="Arial"/>
                <a:ea typeface="新細明體"/>
                <a:cs typeface="Times New Roman"/>
              </a:rPr>
              <a:t>(200535827)</a:t>
            </a:r>
            <a:endParaRPr lang="en-US" sz="1400">
              <a:latin typeface="Arial"/>
              <a:ea typeface="+mn-lt"/>
              <a:cs typeface="+mn-lt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Sahil Singal( 200506536)</a:t>
            </a:r>
            <a:endParaRPr lang="en-US" sz="1400">
              <a:latin typeface="Arial"/>
              <a:ea typeface="+mn-lt"/>
              <a:cs typeface="+mn-lt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Himanshu (200535823)</a:t>
            </a:r>
            <a:endParaRPr lang="en-US" sz="1400">
              <a:latin typeface="Arial"/>
              <a:ea typeface="+mn-lt"/>
              <a:cs typeface="+mn-lt"/>
            </a:endParaRPr>
          </a:p>
          <a:p>
            <a:pPr algn="l"/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A0DE-576C-3693-A995-0902DF40EDB8}"/>
              </a:ext>
            </a:extLst>
          </p:cNvPr>
          <p:cNvSpPr txBox="1"/>
          <p:nvPr/>
        </p:nvSpPr>
        <p:spPr>
          <a:xfrm>
            <a:off x="2803837" y="3863662"/>
            <a:ext cx="65870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Arial"/>
                <a:cs typeface="Arial"/>
              </a:rPr>
              <a:t>A2 Group Members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906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5246-8476-C6FC-6AB1-82C11B7D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61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 about steps to </a:t>
            </a:r>
            <a:r>
              <a:rPr lang="en-CA" altLang="zh-HK" sz="18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Launch </a:t>
            </a:r>
            <a:r>
              <a:rPr lang="en-CA" altLang="zh-HK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container and issues to run the container</a:t>
            </a:r>
            <a:endParaRPr lang="zh-HK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AEFB4-138B-F21F-2BF5-4A88EBE30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75" y="1563119"/>
            <a:ext cx="5762838" cy="252170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ABF7958-3A61-B012-3038-2DA176121F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75" y="4911864"/>
            <a:ext cx="5762838" cy="500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2DC18-ED78-524A-23B9-5BD1661F50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098" y="1583399"/>
            <a:ext cx="5547071" cy="2501421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1815081-7D20-C18E-F3EB-6ABF7C7571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097" y="4911864"/>
            <a:ext cx="5547071" cy="1255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7200B-12BA-A626-C4E1-70DE93216208}"/>
              </a:ext>
            </a:extLst>
          </p:cNvPr>
          <p:cNvSpPr txBox="1"/>
          <p:nvPr/>
        </p:nvSpPr>
        <p:spPr>
          <a:xfrm>
            <a:off x="267075" y="4453533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2. Jetson-inference</a:t>
            </a:r>
            <a:endParaRPr lang="zh-HK" altLang="en-US" b="1">
              <a:latin typeface="Calibri"/>
              <a:ea typeface="新細明體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38AC5-09B9-45EB-A3D6-5E3B33BB7B7E}"/>
              </a:ext>
            </a:extLst>
          </p:cNvPr>
          <p:cNvSpPr txBox="1"/>
          <p:nvPr/>
        </p:nvSpPr>
        <p:spPr>
          <a:xfrm>
            <a:off x="6305097" y="4458982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4. build/aarch64/bin </a:t>
            </a:r>
            <a:r>
              <a:rPr lang="en-US" altLang="zh-HK" b="1">
                <a:latin typeface="Calibri"/>
                <a:ea typeface="新細明體"/>
                <a:cs typeface="Calibri"/>
                <a:sym typeface="Wingdings" panose="05000000000000000000" pitchFamily="2" charset="2"/>
              </a:rPr>
              <a:t> file included</a:t>
            </a:r>
            <a:endParaRPr lang="zh-HK" altLang="en-US" b="1">
              <a:latin typeface="Calibri"/>
              <a:ea typeface="新細明體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D5980-FDFE-C0C9-2761-23D8DC90AE56}"/>
              </a:ext>
            </a:extLst>
          </p:cNvPr>
          <p:cNvSpPr txBox="1"/>
          <p:nvPr/>
        </p:nvSpPr>
        <p:spPr>
          <a:xfrm>
            <a:off x="267075" y="1093290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1.Login</a:t>
            </a:r>
            <a:endParaRPr lang="zh-HK" altLang="en-US" b="1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60D073-499A-9DC6-8AB3-917012FF79BE}"/>
              </a:ext>
            </a:extLst>
          </p:cNvPr>
          <p:cNvSpPr txBox="1"/>
          <p:nvPr/>
        </p:nvSpPr>
        <p:spPr>
          <a:xfrm>
            <a:off x="6305097" y="1093290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3. Docker</a:t>
            </a:r>
            <a:endParaRPr lang="zh-HK" altLang="en-US" b="1">
              <a:latin typeface="Calibri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7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Image Classification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Follow the instruction at : </a:t>
            </a:r>
          </a:p>
          <a:p>
            <a:r>
              <a:rPr lang="en-US">
                <a:ea typeface="+mn-lt"/>
                <a:cs typeface="+mn-lt"/>
              </a:rPr>
              <a:t>https://github.com/dusty-nv/jetson-inference/blob/master/docs/imagenet-example-python-2.md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2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Image Classification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for a </a:t>
            </a:r>
            <a:r>
              <a:rPr lang="en-CA" altLang="zh-HK" sz="1800" err="1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brown_bear</a:t>
            </a:r>
            <a:endParaRPr lang="zh-HK" altLang="en-US">
              <a:solidFill>
                <a:srgbClr val="FF0000"/>
              </a:solidFill>
              <a:latin typeface="Arial"/>
              <a:ea typeface="新細明體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1DF8C-CCA9-16BA-AA7A-A5D80CF4CC1D}"/>
              </a:ext>
            </a:extLst>
          </p:cNvPr>
          <p:cNvSpPr txBox="1"/>
          <p:nvPr/>
        </p:nvSpPr>
        <p:spPr>
          <a:xfrm>
            <a:off x="837312" y="1067718"/>
            <a:ext cx="85054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python my-recognition.py /jetson-inference/examples/my-recognition/brown_bear.jpg</a:t>
            </a:r>
          </a:p>
          <a:p>
            <a:endParaRPr lang="en-US"/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F5F07F4-EADC-4B3A-EBA6-81D6225DBB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21" y="1463307"/>
            <a:ext cx="9830240" cy="50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9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 Classification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for a </a:t>
            </a:r>
            <a:r>
              <a:rPr lang="en-CA" sz="1800" err="1">
                <a:solidFill>
                  <a:srgbClr val="FF0000"/>
                </a:solidFill>
                <a:latin typeface="Arial"/>
                <a:cs typeface="Arial"/>
              </a:rPr>
              <a:t>black_bear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1DF8C-CCA9-16BA-AA7A-A5D80CF4CC1D}"/>
              </a:ext>
            </a:extLst>
          </p:cNvPr>
          <p:cNvSpPr txBox="1"/>
          <p:nvPr/>
        </p:nvSpPr>
        <p:spPr>
          <a:xfrm>
            <a:off x="837312" y="1067718"/>
            <a:ext cx="85054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python my-recognition.py /jetson-inference/examples/my-recognition/black_bear.jpg</a:t>
            </a:r>
          </a:p>
          <a:p>
            <a:endParaRPr lang="en-US"/>
          </a:p>
        </p:txBody>
      </p:sp>
      <p:pic>
        <p:nvPicPr>
          <p:cNvPr id="3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3FB88DD-8643-F488-1834-820E3A3BB6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55" y="1469615"/>
            <a:ext cx="10559472" cy="48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3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 Classification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for a </a:t>
            </a:r>
            <a:r>
              <a:rPr lang="en-CA" sz="1800" err="1">
                <a:solidFill>
                  <a:srgbClr val="FF0000"/>
                </a:solidFill>
                <a:latin typeface="Arial"/>
                <a:cs typeface="Arial"/>
              </a:rPr>
              <a:t>polar_bear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1DF8C-CCA9-16BA-AA7A-A5D80CF4CC1D}"/>
              </a:ext>
            </a:extLst>
          </p:cNvPr>
          <p:cNvSpPr txBox="1"/>
          <p:nvPr/>
        </p:nvSpPr>
        <p:spPr>
          <a:xfrm>
            <a:off x="837312" y="1067718"/>
            <a:ext cx="101564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python my-recognition.py /jetson-inference/examples/my-recognition/polar_bear.jpg</a:t>
            </a:r>
          </a:p>
        </p:txBody>
      </p:sp>
      <p:pic>
        <p:nvPicPr>
          <p:cNvPr id="3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1544403-1336-ABB5-7252-D6379886CF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55" y="1469614"/>
            <a:ext cx="10513290" cy="48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9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Follow the instruction at : </a:t>
            </a:r>
          </a:p>
          <a:p>
            <a:r>
              <a:rPr lang="en-US">
                <a:ea typeface="+mn-lt"/>
                <a:cs typeface="+mn-lt"/>
              </a:rPr>
              <a:t>https://github.com/dusty-nv/jetson-inference/blob/master/docs/segnet-console-2.md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Image Segmentation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fcn-resnet18-cityscapes</a:t>
            </a:r>
            <a:endParaRPr lang="en-CA" altLang="zh-HK" sz="900" b="0" i="0">
              <a:solidFill>
                <a:srgbClr val="FF0000"/>
              </a:solidFill>
              <a:effectLst/>
              <a:latin typeface="Arial"/>
              <a:ea typeface="新細明體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C2715-664B-602C-2705-DCB14D012A80}"/>
              </a:ext>
            </a:extLst>
          </p:cNvPr>
          <p:cNvSpPr txBox="1"/>
          <p:nvPr/>
        </p:nvSpPr>
        <p:spPr>
          <a:xfrm>
            <a:off x="836038" y="1131129"/>
            <a:ext cx="105271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./segnet.py --network=fcn-resnet18-cityscapes /jetson-inference/data/images/city_0.jpg /jetson-inference/data/images/test/output.jpg</a:t>
            </a: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BCABA69-2453-314C-4C0F-056306D3E6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19" y="1813485"/>
            <a:ext cx="9021843" cy="4687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A97AB-5763-7AF6-459E-23645E1084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174" y="1870930"/>
            <a:ext cx="4271106" cy="35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7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BA7ED57C-3A31-2395-7191-2F456EA25E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73" y="1825595"/>
            <a:ext cx="8365836" cy="4811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CA" sz="1800">
                <a:solidFill>
                  <a:srgbClr val="FF0000"/>
                </a:solidFill>
                <a:ea typeface="+mn-lt"/>
                <a:cs typeface="+mn-lt"/>
              </a:rPr>
              <a:t>fcn-resnet18-deepscene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DD5440C-1AA6-301D-95D3-8FE98B589C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354" y="1825336"/>
            <a:ext cx="2968337" cy="3963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D0F8E-0065-F00E-0595-5DF33C113EE1}"/>
              </a:ext>
            </a:extLst>
          </p:cNvPr>
          <p:cNvSpPr txBox="1"/>
          <p:nvPr/>
        </p:nvSpPr>
        <p:spPr>
          <a:xfrm>
            <a:off x="787400" y="1179945"/>
            <a:ext cx="105479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enlo"/>
              </a:rPr>
              <a:t>./segnet.py --network=fcn-resnet18-deepscene --visualize=mask /jetson-inference/data/images/trail_0.jpg /jetson-inference/data/images/test/output_mask.jpg</a:t>
            </a:r>
          </a:p>
        </p:txBody>
      </p:sp>
    </p:spTree>
    <p:extLst>
      <p:ext uri="{BB962C8B-B14F-4D97-AF65-F5344CB8AC3E}">
        <p14:creationId xmlns:p14="http://schemas.microsoft.com/office/powerpoint/2010/main" val="3545118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0612E47-8D65-4AE4-AAEC-88B1437E85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54" y="1554418"/>
            <a:ext cx="9451109" cy="4955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latin typeface="Menlo"/>
                <a:ea typeface="+mn-lt"/>
                <a:cs typeface="+mn-lt"/>
              </a:rPr>
              <a:t>fcn-resnet18-mhp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83EFB4A9-D6EF-4051-DAAD-32CAD75A17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854" y="1801075"/>
            <a:ext cx="3499427" cy="4410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28E0B-44FA-2B06-77DA-07A3F8237440}"/>
              </a:ext>
            </a:extLst>
          </p:cNvPr>
          <p:cNvSpPr txBox="1"/>
          <p:nvPr/>
        </p:nvSpPr>
        <p:spPr>
          <a:xfrm>
            <a:off x="839355" y="1156855"/>
            <a:ext cx="10507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enlo"/>
              </a:rPr>
              <a:t>./segnet.py --network=fcn-resnet18-mhp /jetson-inference/data/images/humans_0.jpg /jetson-inference/data/images/test/output.jpg</a:t>
            </a:r>
          </a:p>
        </p:txBody>
      </p:sp>
    </p:spTree>
    <p:extLst>
      <p:ext uri="{BB962C8B-B14F-4D97-AF65-F5344CB8AC3E}">
        <p14:creationId xmlns:p14="http://schemas.microsoft.com/office/powerpoint/2010/main" val="1749073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785C578-6A6E-A2B8-AD30-33C73664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42" y="1803400"/>
            <a:ext cx="9145286" cy="46966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latin typeface="Menlo"/>
                <a:ea typeface="+mn-lt"/>
                <a:cs typeface="+mn-lt"/>
              </a:rPr>
              <a:t>fcn-resnet18-voc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28E0B-44FA-2B06-77DA-07A3F8237440}"/>
              </a:ext>
            </a:extLst>
          </p:cNvPr>
          <p:cNvSpPr txBox="1"/>
          <p:nvPr/>
        </p:nvSpPr>
        <p:spPr>
          <a:xfrm>
            <a:off x="839355" y="1156855"/>
            <a:ext cx="10507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./segnet.py --network=fcn-resnet18-voc /jetson-inference/data/images/object_0.jpg /jetson-inference/data/images/test/output.jpg</a:t>
            </a:r>
          </a:p>
        </p:txBody>
      </p:sp>
      <p:pic>
        <p:nvPicPr>
          <p:cNvPr id="8" name="Picture 8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F2433E51-43CA-3EBB-A595-2267F28E73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622" y="180455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1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>
                <a:solidFill>
                  <a:schemeClr val="tx1"/>
                </a:solidFill>
                <a:latin typeface="Calibri"/>
                <a:cs typeface="Calibri"/>
              </a:rPr>
              <a:t>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5899" y="3707933"/>
            <a:ext cx="8640202" cy="215385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60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209EAF52-C038-1BD8-550E-5825BCAFC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42" y="1872673"/>
            <a:ext cx="9145286" cy="47082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latin typeface="Menlo"/>
                <a:ea typeface="+mn-lt"/>
                <a:cs typeface="+mn-lt"/>
              </a:rPr>
              <a:t>fcn-resnet18-sun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28E0B-44FA-2B06-77DA-07A3F8237440}"/>
              </a:ext>
            </a:extLst>
          </p:cNvPr>
          <p:cNvSpPr txBox="1"/>
          <p:nvPr/>
        </p:nvSpPr>
        <p:spPr>
          <a:xfrm>
            <a:off x="839355" y="1156855"/>
            <a:ext cx="10507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./segnet.py --network=fcn-resnet18-sun /jetson-inference/data/images/room_0.jpg /jetson-inference/data/images/test/room_0.jpg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CB6B441-4140-C71D-28D4-4B359328F3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895" y="180455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5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Pose </a:t>
            </a:r>
            <a:r>
              <a:rPr lang="en-US" err="1"/>
              <a:t>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Follow the instruction at : </a:t>
            </a:r>
          </a:p>
          <a:p>
            <a:r>
              <a:rPr lang="en-US">
                <a:ea typeface="+mn-lt"/>
                <a:cs typeface="+mn-lt"/>
              </a:rPr>
              <a:t>https://github.com/dusty-nv/jetson-inference/blob/master/docs/posenet.md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5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To cover Pose Estimation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(Image)</a:t>
            </a:r>
            <a:endParaRPr lang="en-CA" altLang="zh-HK" sz="9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7F657-574D-318D-542B-388146213C68}"/>
              </a:ext>
            </a:extLst>
          </p:cNvPr>
          <p:cNvSpPr txBox="1"/>
          <p:nvPr/>
        </p:nvSpPr>
        <p:spPr>
          <a:xfrm>
            <a:off x="2377225" y="1223493"/>
            <a:ext cx="6992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./posenet.py "images/humans_*.jpg" images/test/pose_humans_%i.jpg</a:t>
            </a:r>
            <a:endParaRPr lang="en-US"/>
          </a:p>
        </p:txBody>
      </p:sp>
      <p:pic>
        <p:nvPicPr>
          <p:cNvPr id="4" name="Picture 4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C8F653D9-D32C-6D46-B838-D5813EA374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92" y="1646035"/>
            <a:ext cx="3591139" cy="478627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D568E4-2B24-6A1A-33C4-1254604AD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0430" y="1646035"/>
            <a:ext cx="3591139" cy="478627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B7843C-4D15-2A0F-8C4A-FD4199595D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475" y="1646035"/>
            <a:ext cx="3579681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To cover Pose Estimation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(Image)</a:t>
            </a:r>
            <a:endParaRPr lang="en-CA" altLang="zh-HK" sz="9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7F657-574D-318D-542B-388146213C68}"/>
              </a:ext>
            </a:extLst>
          </p:cNvPr>
          <p:cNvSpPr txBox="1"/>
          <p:nvPr/>
        </p:nvSpPr>
        <p:spPr>
          <a:xfrm>
            <a:off x="4015811" y="1154741"/>
            <a:ext cx="6992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Output: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DEB3DA6-30D2-7992-A2AA-816136CE45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964" y="1588741"/>
            <a:ext cx="3717184" cy="495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87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To cover Pose Estimation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(Video)</a:t>
            </a:r>
            <a:endParaRPr lang="en-CA" altLang="zh-HK" sz="900" b="0" i="0">
              <a:solidFill>
                <a:srgbClr val="000000"/>
              </a:solidFill>
              <a:effectLst/>
              <a:latin typeface="Arial"/>
              <a:ea typeface="新細明體"/>
              <a:cs typeface="Arial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9631934-E9A3-EBFF-D63A-F80634D2ED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5114" y="1628846"/>
            <a:ext cx="3705726" cy="4940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7E582-20FD-719F-98CC-0D6C4D3F3032}"/>
              </a:ext>
            </a:extLst>
          </p:cNvPr>
          <p:cNvSpPr txBox="1"/>
          <p:nvPr/>
        </p:nvSpPr>
        <p:spPr>
          <a:xfrm>
            <a:off x="2377225" y="1223493"/>
            <a:ext cx="6992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  <a:ea typeface="+mn-lt"/>
                <a:cs typeface="+mn-lt"/>
              </a:rPr>
              <a:t>./posenet.py csi://0 rpt://xxx.xxx.xxx:xxxx</a:t>
            </a:r>
            <a:endParaRPr lang="en-US">
              <a:latin typeface="Consolas"/>
            </a:endParaRPr>
          </a:p>
        </p:txBody>
      </p:sp>
      <p:pic>
        <p:nvPicPr>
          <p:cNvPr id="6" name="Picture 6" descr="A picture containing text, indoor, screen, display&#10;&#10;Description automatically generated">
            <a:extLst>
              <a:ext uri="{FF2B5EF4-FFF2-40B4-BE49-F238E27FC236}">
                <a16:creationId xmlns:a16="http://schemas.microsoft.com/office/drawing/2014/main" id="{E8D46E5C-6417-C158-A3A4-2BF8198E4E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663" y="1628847"/>
            <a:ext cx="3722914" cy="49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1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Comparisons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Image Classification</a:t>
            </a:r>
          </a:p>
          <a:p>
            <a:pPr lvl="1"/>
            <a:r>
              <a:rPr lang="en-US"/>
              <a:t>Image Segmentation</a:t>
            </a:r>
          </a:p>
          <a:p>
            <a:pPr lvl="1"/>
            <a:r>
              <a:rPr lang="en-US"/>
              <a:t>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3507183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CA" altLang="zh-HK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 Classification vs Image Segmentation vs Pose Estimation (Comparisons)</a:t>
            </a:r>
            <a:endParaRPr lang="en-CA" altLang="zh-HK" sz="9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4755C-A094-D742-DFA6-F76E367B5551}"/>
              </a:ext>
            </a:extLst>
          </p:cNvPr>
          <p:cNvSpPr txBox="1"/>
          <p:nvPr/>
        </p:nvSpPr>
        <p:spPr>
          <a:xfrm>
            <a:off x="838200" y="1529467"/>
            <a:ext cx="10515600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3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400" b="1" u="sng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Image Classification</a:t>
            </a: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Category(Predefined)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Supervised Learning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Labeled Dataset</a:t>
            </a: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High Accuracy(in larger dataset)</a:t>
            </a: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CA" sz="2400" b="1" u="sng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Image Segmentation</a:t>
            </a: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Regions(Different)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Supervised Learning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Labeled Dataset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High Accuracy(in larger dataset)</a:t>
            </a: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CA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Pose Estimation</a:t>
            </a: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Position/Orientation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Supervised/Unsupervised Learning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Sensors/Specialized Hardware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Accuracy Depend on Hardware/Algorithms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233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C41FCA8F-7F40-ECF4-AC51-B8B09C422F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71" y="1361064"/>
            <a:ext cx="7744899" cy="51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3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8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091188A-9C20-9076-33D0-32BFBF770E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440" y="1411015"/>
            <a:ext cx="4938781" cy="3338364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A6BC155F-ABFB-D15C-F8DB-530BE86E3D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146" y="1409134"/>
            <a:ext cx="4379890" cy="49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9915F9-96BF-8C9E-E206-BE86D5D330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160" y="1440865"/>
            <a:ext cx="11742312" cy="50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7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E8ED890D-DE9B-54B5-F602-7209B01CF3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47" y="1408625"/>
            <a:ext cx="4691129" cy="5071059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5BFBBD5-1B9F-22CA-44EF-7D4F5EA20B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907" y="1406688"/>
            <a:ext cx="4862847" cy="506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2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E233D8-1CD5-F8DD-054C-6F0B6345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43" y="2102540"/>
            <a:ext cx="11440312" cy="265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>
                <a:solidFill>
                  <a:schemeClr val="tx1"/>
                </a:solidFill>
                <a:latin typeface="Calibri"/>
                <a:cs typeface="Calibri"/>
              </a:rPr>
              <a:t>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5899" y="3707933"/>
            <a:ext cx="8640202" cy="215385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48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Launch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5833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Basis</vt:lpstr>
      <vt:lpstr>AIDI1012 - 23W AI Robotics and Automation Assignment 2</vt:lpstr>
      <vt:lpstr>Part 1</vt:lpstr>
      <vt:lpstr>Part 1 Image Classification of an American Sign Language</vt:lpstr>
      <vt:lpstr>Part 1 Image Classification of an American Sign Language</vt:lpstr>
      <vt:lpstr>Part 1 Image Classification of an American Sign Language</vt:lpstr>
      <vt:lpstr>Part 1 Image Classification of an American Sign Language</vt:lpstr>
      <vt:lpstr>Part 1 Image Classification of an American Sign Language</vt:lpstr>
      <vt:lpstr>Part 2</vt:lpstr>
      <vt:lpstr>Launch</vt:lpstr>
      <vt:lpstr>Explain about steps to Launch the container and issues to run the container</vt:lpstr>
      <vt:lpstr>Image Classification</vt:lpstr>
      <vt:lpstr>Image Classification for a brown_bear</vt:lpstr>
      <vt:lpstr>Image Classification for a black_bear</vt:lpstr>
      <vt:lpstr>Image Classification for a polar_bear</vt:lpstr>
      <vt:lpstr>Image segmentation</vt:lpstr>
      <vt:lpstr>Image Segmentation with fcn-resnet18-cityscapes</vt:lpstr>
      <vt:lpstr>Image Segmentation with fcn-resnet18-deepscene</vt:lpstr>
      <vt:lpstr>Image Segmentation with fcn-resnet18-mhp</vt:lpstr>
      <vt:lpstr>Image Segmentation with fcn-resnet18-voc</vt:lpstr>
      <vt:lpstr>Image Segmentation with fcn-resnet18-sun</vt:lpstr>
      <vt:lpstr>Pose EsTimaTion</vt:lpstr>
      <vt:lpstr>To cover Pose Estimation (Image)</vt:lpstr>
      <vt:lpstr>To cover Pose Estimation (Image)</vt:lpstr>
      <vt:lpstr>To cover Pose Estimation (Video)</vt:lpstr>
      <vt:lpstr>Comparisons</vt:lpstr>
      <vt:lpstr>Image Classification vs Image Segmentation vs Pose Estimation (Comparisons)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Cheuk Ying Iu</dc:creator>
  <cp:revision>38</cp:revision>
  <dcterms:created xsi:type="dcterms:W3CDTF">2023-03-10T20:23:24Z</dcterms:created>
  <dcterms:modified xsi:type="dcterms:W3CDTF">2023-03-14T02:53:34Z</dcterms:modified>
</cp:coreProperties>
</file>